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79" autoAdjust="0"/>
    <p:restoredTop sz="94660"/>
  </p:normalViewPr>
  <p:slideViewPr>
    <p:cSldViewPr snapToGrid="0">
      <p:cViewPr varScale="1">
        <p:scale>
          <a:sx n="68" d="100"/>
          <a:sy n="68" d="100"/>
        </p:scale>
        <p:origin x="12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5668C0-A0A7-4116-929C-880CDDC5AA60}"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48FE7-A9F1-47D1-BF6B-B27DF806FF15}" type="slidenum">
              <a:rPr lang="en-GB" smtClean="0"/>
              <a:t>‹#›</a:t>
            </a:fld>
            <a:endParaRPr lang="en-GB"/>
          </a:p>
        </p:txBody>
      </p:sp>
    </p:spTree>
    <p:extLst>
      <p:ext uri="{BB962C8B-B14F-4D97-AF65-F5344CB8AC3E}">
        <p14:creationId xmlns:p14="http://schemas.microsoft.com/office/powerpoint/2010/main" val="148301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5668C0-A0A7-4116-929C-880CDDC5AA60}"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48FE7-A9F1-47D1-BF6B-B27DF806FF15}" type="slidenum">
              <a:rPr lang="en-GB" smtClean="0"/>
              <a:t>‹#›</a:t>
            </a:fld>
            <a:endParaRPr lang="en-GB"/>
          </a:p>
        </p:txBody>
      </p:sp>
    </p:spTree>
    <p:extLst>
      <p:ext uri="{BB962C8B-B14F-4D97-AF65-F5344CB8AC3E}">
        <p14:creationId xmlns:p14="http://schemas.microsoft.com/office/powerpoint/2010/main" val="411649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5668C0-A0A7-4116-929C-880CDDC5AA60}"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48FE7-A9F1-47D1-BF6B-B27DF806FF15}" type="slidenum">
              <a:rPr lang="en-GB" smtClean="0"/>
              <a:t>‹#›</a:t>
            </a:fld>
            <a:endParaRPr lang="en-GB"/>
          </a:p>
        </p:txBody>
      </p:sp>
    </p:spTree>
    <p:extLst>
      <p:ext uri="{BB962C8B-B14F-4D97-AF65-F5344CB8AC3E}">
        <p14:creationId xmlns:p14="http://schemas.microsoft.com/office/powerpoint/2010/main" val="1680424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5668C0-A0A7-4116-929C-880CDDC5AA60}"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48FE7-A9F1-47D1-BF6B-B27DF806FF15}" type="slidenum">
              <a:rPr lang="en-GB" smtClean="0"/>
              <a:t>‹#›</a:t>
            </a:fld>
            <a:endParaRPr lang="en-GB"/>
          </a:p>
        </p:txBody>
      </p:sp>
    </p:spTree>
    <p:extLst>
      <p:ext uri="{BB962C8B-B14F-4D97-AF65-F5344CB8AC3E}">
        <p14:creationId xmlns:p14="http://schemas.microsoft.com/office/powerpoint/2010/main" val="3547910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5668C0-A0A7-4116-929C-880CDDC5AA60}"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48FE7-A9F1-47D1-BF6B-B27DF806FF15}" type="slidenum">
              <a:rPr lang="en-GB" smtClean="0"/>
              <a:t>‹#›</a:t>
            </a:fld>
            <a:endParaRPr lang="en-GB"/>
          </a:p>
        </p:txBody>
      </p:sp>
    </p:spTree>
    <p:extLst>
      <p:ext uri="{BB962C8B-B14F-4D97-AF65-F5344CB8AC3E}">
        <p14:creationId xmlns:p14="http://schemas.microsoft.com/office/powerpoint/2010/main" val="629123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5668C0-A0A7-4116-929C-880CDDC5AA60}" type="datetimeFigureOut">
              <a:rPr lang="en-GB" smtClean="0"/>
              <a:t>22/02/2021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348FE7-A9F1-47D1-BF6B-B27DF806FF15}" type="slidenum">
              <a:rPr lang="en-GB" smtClean="0"/>
              <a:t>‹#›</a:t>
            </a:fld>
            <a:endParaRPr lang="en-GB"/>
          </a:p>
        </p:txBody>
      </p:sp>
    </p:spTree>
    <p:extLst>
      <p:ext uri="{BB962C8B-B14F-4D97-AF65-F5344CB8AC3E}">
        <p14:creationId xmlns:p14="http://schemas.microsoft.com/office/powerpoint/2010/main" val="277056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5668C0-A0A7-4116-929C-880CDDC5AA60}" type="datetimeFigureOut">
              <a:rPr lang="en-GB" smtClean="0"/>
              <a:t>22/02/2021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348FE7-A9F1-47D1-BF6B-B27DF806FF15}" type="slidenum">
              <a:rPr lang="en-GB" smtClean="0"/>
              <a:t>‹#›</a:t>
            </a:fld>
            <a:endParaRPr lang="en-GB"/>
          </a:p>
        </p:txBody>
      </p:sp>
    </p:spTree>
    <p:extLst>
      <p:ext uri="{BB962C8B-B14F-4D97-AF65-F5344CB8AC3E}">
        <p14:creationId xmlns:p14="http://schemas.microsoft.com/office/powerpoint/2010/main" val="149389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5668C0-A0A7-4116-929C-880CDDC5AA60}" type="datetimeFigureOut">
              <a:rPr lang="en-GB" smtClean="0"/>
              <a:t>22/02/2021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348FE7-A9F1-47D1-BF6B-B27DF806FF15}" type="slidenum">
              <a:rPr lang="en-GB" smtClean="0"/>
              <a:t>‹#›</a:t>
            </a:fld>
            <a:endParaRPr lang="en-GB"/>
          </a:p>
        </p:txBody>
      </p:sp>
    </p:spTree>
    <p:extLst>
      <p:ext uri="{BB962C8B-B14F-4D97-AF65-F5344CB8AC3E}">
        <p14:creationId xmlns:p14="http://schemas.microsoft.com/office/powerpoint/2010/main" val="1955520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668C0-A0A7-4116-929C-880CDDC5AA60}" type="datetimeFigureOut">
              <a:rPr lang="en-GB" smtClean="0"/>
              <a:t>22/02/2021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348FE7-A9F1-47D1-BF6B-B27DF806FF15}" type="slidenum">
              <a:rPr lang="en-GB" smtClean="0"/>
              <a:t>‹#›</a:t>
            </a:fld>
            <a:endParaRPr lang="en-GB"/>
          </a:p>
        </p:txBody>
      </p:sp>
    </p:spTree>
    <p:extLst>
      <p:ext uri="{BB962C8B-B14F-4D97-AF65-F5344CB8AC3E}">
        <p14:creationId xmlns:p14="http://schemas.microsoft.com/office/powerpoint/2010/main" val="1559541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5668C0-A0A7-4116-929C-880CDDC5AA60}" type="datetimeFigureOut">
              <a:rPr lang="en-GB" smtClean="0"/>
              <a:t>22/02/2021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348FE7-A9F1-47D1-BF6B-B27DF806FF15}" type="slidenum">
              <a:rPr lang="en-GB" smtClean="0"/>
              <a:t>‹#›</a:t>
            </a:fld>
            <a:endParaRPr lang="en-GB"/>
          </a:p>
        </p:txBody>
      </p:sp>
    </p:spTree>
    <p:extLst>
      <p:ext uri="{BB962C8B-B14F-4D97-AF65-F5344CB8AC3E}">
        <p14:creationId xmlns:p14="http://schemas.microsoft.com/office/powerpoint/2010/main" val="3535594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5668C0-A0A7-4116-929C-880CDDC5AA60}" type="datetimeFigureOut">
              <a:rPr lang="en-GB" smtClean="0"/>
              <a:t>22/02/2021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348FE7-A9F1-47D1-BF6B-B27DF806FF15}" type="slidenum">
              <a:rPr lang="en-GB" smtClean="0"/>
              <a:t>‹#›</a:t>
            </a:fld>
            <a:endParaRPr lang="en-GB"/>
          </a:p>
        </p:txBody>
      </p:sp>
    </p:spTree>
    <p:extLst>
      <p:ext uri="{BB962C8B-B14F-4D97-AF65-F5344CB8AC3E}">
        <p14:creationId xmlns:p14="http://schemas.microsoft.com/office/powerpoint/2010/main" val="404583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668C0-A0A7-4116-929C-880CDDC5AA60}" type="datetimeFigureOut">
              <a:rPr lang="en-GB" smtClean="0"/>
              <a:t>22/02/2021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48FE7-A9F1-47D1-BF6B-B27DF806FF15}" type="slidenum">
              <a:rPr lang="en-GB" smtClean="0"/>
              <a:t>‹#›</a:t>
            </a:fld>
            <a:endParaRPr lang="en-GB"/>
          </a:p>
        </p:txBody>
      </p:sp>
    </p:spTree>
    <p:extLst>
      <p:ext uri="{BB962C8B-B14F-4D97-AF65-F5344CB8AC3E}">
        <p14:creationId xmlns:p14="http://schemas.microsoft.com/office/powerpoint/2010/main" val="3959150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openDmnd">
          <a:fgClr>
            <a:schemeClr val="accent6">
              <a:lumMod val="40000"/>
              <a:lumOff val="60000"/>
            </a:schemeClr>
          </a:fgClr>
          <a:bgClr>
            <a:schemeClr val="bg1"/>
          </a:bgClr>
        </a:patt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72964633"/>
              </p:ext>
            </p:extLst>
          </p:nvPr>
        </p:nvGraphicFramePr>
        <p:xfrm>
          <a:off x="216262" y="144902"/>
          <a:ext cx="11775440" cy="6522404"/>
        </p:xfrm>
        <a:graphic>
          <a:graphicData uri="http://schemas.openxmlformats.org/drawingml/2006/table">
            <a:tbl>
              <a:tblPr firstRow="1" bandRow="1">
                <a:tableStyleId>{5940675A-B579-460E-94D1-54222C63F5DA}</a:tableStyleId>
              </a:tblPr>
              <a:tblGrid>
                <a:gridCol w="3101703">
                  <a:extLst>
                    <a:ext uri="{9D8B030D-6E8A-4147-A177-3AD203B41FA5}">
                      <a16:colId xmlns:a16="http://schemas.microsoft.com/office/drawing/2014/main" val="3417652135"/>
                    </a:ext>
                  </a:extLst>
                </a:gridCol>
                <a:gridCol w="8673737">
                  <a:extLst>
                    <a:ext uri="{9D8B030D-6E8A-4147-A177-3AD203B41FA5}">
                      <a16:colId xmlns:a16="http://schemas.microsoft.com/office/drawing/2014/main" val="3283417923"/>
                    </a:ext>
                  </a:extLst>
                </a:gridCol>
              </a:tblGrid>
              <a:tr h="593019">
                <a:tc>
                  <a:txBody>
                    <a:bodyPr/>
                    <a:lstStyle/>
                    <a:p>
                      <a:r>
                        <a:rPr lang="en-GB" sz="2000" b="1" dirty="0" smtClean="0"/>
                        <a:t>Subject/Qualification</a:t>
                      </a:r>
                      <a:r>
                        <a:rPr lang="en-GB" sz="2000" b="1" baseline="0" dirty="0" smtClean="0"/>
                        <a:t> </a:t>
                      </a:r>
                      <a:endParaRPr lang="en-GB" sz="2000" b="1" dirty="0"/>
                    </a:p>
                  </a:txBody>
                  <a:tcPr anchor="ctr"/>
                </a:tc>
                <a:tc>
                  <a:txBody>
                    <a:bodyPr/>
                    <a:lstStyle/>
                    <a:p>
                      <a:r>
                        <a:rPr lang="en-GB" sz="1600" dirty="0" smtClean="0"/>
                        <a:t>Music</a:t>
                      </a:r>
                      <a:r>
                        <a:rPr lang="en-GB" sz="1600" baseline="0" dirty="0" smtClean="0"/>
                        <a:t> </a:t>
                      </a:r>
                    </a:p>
                    <a:p>
                      <a:r>
                        <a:rPr lang="en-GB" sz="1600" baseline="0" dirty="0" smtClean="0"/>
                        <a:t>Edexcel BTEC Level 1/Level 2 First Award in Music.</a:t>
                      </a:r>
                      <a:endParaRPr lang="en-GB" sz="1600" dirty="0"/>
                    </a:p>
                  </a:txBody>
                  <a:tcPr/>
                </a:tc>
                <a:extLst>
                  <a:ext uri="{0D108BD9-81ED-4DB2-BD59-A6C34878D82A}">
                    <a16:rowId xmlns:a16="http://schemas.microsoft.com/office/drawing/2014/main" val="852222017"/>
                  </a:ext>
                </a:extLst>
              </a:tr>
              <a:tr h="1529468">
                <a:tc>
                  <a:txBody>
                    <a:bodyPr/>
                    <a:lstStyle/>
                    <a:p>
                      <a:r>
                        <a:rPr lang="en-GB" sz="2000" b="1" dirty="0" smtClean="0"/>
                        <a:t>What is the</a:t>
                      </a:r>
                      <a:r>
                        <a:rPr lang="en-GB" sz="2000" b="1" baseline="0" dirty="0" smtClean="0"/>
                        <a:t> course about? </a:t>
                      </a:r>
                      <a:endParaRPr lang="en-GB" sz="2000" b="0" i="1" dirty="0"/>
                    </a:p>
                  </a:txBody>
                  <a:tcPr anchor="ctr"/>
                </a:tc>
                <a:tc>
                  <a:txBody>
                    <a:bodyPr/>
                    <a:lstStyle/>
                    <a:p>
                      <a:r>
                        <a:rPr lang="en-GB" sz="1400" dirty="0" smtClean="0"/>
                        <a:t>There are four different units</a:t>
                      </a:r>
                      <a:r>
                        <a:rPr lang="en-GB" sz="1400" baseline="0" dirty="0" smtClean="0"/>
                        <a:t> of study:</a:t>
                      </a:r>
                    </a:p>
                    <a:p>
                      <a:pPr marL="342900" indent="-342900">
                        <a:buAutoNum type="arabicParenR"/>
                      </a:pPr>
                      <a:r>
                        <a:rPr lang="en-GB" sz="1400" baseline="0" dirty="0" smtClean="0"/>
                        <a:t>The Music Industry – learning about different job roles, venues, copyright and licensing and promotion.</a:t>
                      </a:r>
                    </a:p>
                    <a:p>
                      <a:pPr marL="342900" indent="-342900">
                        <a:buAutoNum type="arabicParenR"/>
                      </a:pPr>
                      <a:r>
                        <a:rPr lang="en-GB" sz="1400" baseline="0" dirty="0" smtClean="0"/>
                        <a:t>Managing a Music Product – working as a team to organise and produce a musical product – such as a CD, an online event or a live concert,</a:t>
                      </a:r>
                    </a:p>
                    <a:p>
                      <a:pPr marL="342900" indent="-342900">
                        <a:buAutoNum type="arabicParenR"/>
                      </a:pPr>
                      <a:r>
                        <a:rPr lang="en-GB" sz="1400" baseline="0" dirty="0" smtClean="0"/>
                        <a:t>Introducing Music Performance – Practicing and performing on an instrument(or voice) of your choice.</a:t>
                      </a:r>
                    </a:p>
                    <a:p>
                      <a:pPr marL="342900" indent="-342900">
                        <a:buAutoNum type="arabicParenR"/>
                      </a:pPr>
                      <a:r>
                        <a:rPr lang="en-GB" sz="1400" baseline="0" dirty="0" smtClean="0"/>
                        <a:t>Introducing Music Sequencing – Learning how to use a DAW (digital audio workstation) like </a:t>
                      </a:r>
                      <a:r>
                        <a:rPr lang="en-GB" sz="1400" baseline="0" dirty="0" err="1" smtClean="0"/>
                        <a:t>Garageband</a:t>
                      </a:r>
                      <a:r>
                        <a:rPr lang="en-GB" sz="1400" baseline="0" dirty="0" smtClean="0"/>
                        <a:t> to arrange music. </a:t>
                      </a:r>
                      <a:endParaRPr lang="en-GB" sz="1400" dirty="0"/>
                    </a:p>
                  </a:txBody>
                  <a:tcPr/>
                </a:tc>
                <a:extLst>
                  <a:ext uri="{0D108BD9-81ED-4DB2-BD59-A6C34878D82A}">
                    <a16:rowId xmlns:a16="http://schemas.microsoft.com/office/drawing/2014/main" val="3502635632"/>
                  </a:ext>
                </a:extLst>
              </a:tr>
              <a:tr h="868885">
                <a:tc>
                  <a:txBody>
                    <a:bodyPr/>
                    <a:lstStyle/>
                    <a:p>
                      <a:r>
                        <a:rPr lang="en-GB" sz="2000" b="1" dirty="0" smtClean="0"/>
                        <a:t>How is it</a:t>
                      </a:r>
                      <a:r>
                        <a:rPr lang="en-GB" sz="2000" b="1" baseline="0" dirty="0" smtClean="0"/>
                        <a:t> assessed? </a:t>
                      </a:r>
                      <a:endParaRPr lang="en-GB" sz="2000" b="1" dirty="0"/>
                    </a:p>
                  </a:txBody>
                  <a:tcPr anchor="ctr"/>
                </a:tc>
                <a:tc>
                  <a:txBody>
                    <a:bodyPr/>
                    <a:lstStyle/>
                    <a:p>
                      <a:r>
                        <a:rPr lang="en-GB" sz="1400" dirty="0" smtClean="0"/>
                        <a:t>A mixture of external and internal assessments. There is one written exam and the rest is coursework. </a:t>
                      </a:r>
                      <a:endParaRPr lang="en-GB" sz="1400" dirty="0"/>
                    </a:p>
                  </a:txBody>
                  <a:tcPr/>
                </a:tc>
                <a:extLst>
                  <a:ext uri="{0D108BD9-81ED-4DB2-BD59-A6C34878D82A}">
                    <a16:rowId xmlns:a16="http://schemas.microsoft.com/office/drawing/2014/main" val="2143743135"/>
                  </a:ext>
                </a:extLst>
              </a:tr>
              <a:tr h="868885">
                <a:tc>
                  <a:txBody>
                    <a:bodyPr/>
                    <a:lstStyle/>
                    <a:p>
                      <a:r>
                        <a:rPr lang="en-GB" sz="2000" b="1" dirty="0" smtClean="0"/>
                        <a:t>What</a:t>
                      </a:r>
                      <a:r>
                        <a:rPr lang="en-GB" sz="2000" b="1" baseline="0" dirty="0" smtClean="0"/>
                        <a:t> can you do with this qualification? </a:t>
                      </a:r>
                      <a:endParaRPr lang="en-GB" sz="2000" b="1" dirty="0"/>
                    </a:p>
                  </a:txBody>
                  <a:tcPr anchor="ctr"/>
                </a:tc>
                <a:tc>
                  <a:txBody>
                    <a:bodyPr/>
                    <a:lstStyle/>
                    <a:p>
                      <a:r>
                        <a:rPr lang="en-GB" sz="1400" dirty="0" smtClean="0"/>
                        <a:t>Plenty!</a:t>
                      </a:r>
                      <a:r>
                        <a:rPr lang="en-GB" sz="1400" baseline="0" dirty="0" smtClean="0"/>
                        <a:t> You could carry on to study music in the sixth form and even at degree level. A qualification in music also shows employers or colleges that you have the ability to be creative and independent and solve problems. </a:t>
                      </a:r>
                      <a:endParaRPr lang="en-GB" sz="1400" dirty="0"/>
                    </a:p>
                  </a:txBody>
                  <a:tcPr/>
                </a:tc>
                <a:extLst>
                  <a:ext uri="{0D108BD9-81ED-4DB2-BD59-A6C34878D82A}">
                    <a16:rowId xmlns:a16="http://schemas.microsoft.com/office/drawing/2014/main" val="3214627654"/>
                  </a:ext>
                </a:extLst>
              </a:tr>
              <a:tr h="868885">
                <a:tc>
                  <a:txBody>
                    <a:bodyPr/>
                    <a:lstStyle/>
                    <a:p>
                      <a:r>
                        <a:rPr lang="en-GB" sz="2000" b="1" baseline="0" dirty="0" smtClean="0"/>
                        <a:t>Is there a main selling point?</a:t>
                      </a:r>
                      <a:endParaRPr lang="en-GB" sz="2000" b="1" dirty="0"/>
                    </a:p>
                  </a:txBody>
                  <a:tcPr anchor="ctr"/>
                </a:tc>
                <a:tc>
                  <a:txBody>
                    <a:bodyPr/>
                    <a:lstStyle/>
                    <a:p>
                      <a:r>
                        <a:rPr lang="en-GB" sz="1400" dirty="0" smtClean="0"/>
                        <a:t>In</a:t>
                      </a:r>
                      <a:r>
                        <a:rPr lang="en-GB" sz="1400" baseline="0" dirty="0" smtClean="0"/>
                        <a:t> </a:t>
                      </a:r>
                      <a:r>
                        <a:rPr lang="en-GB" sz="1400" baseline="0" dirty="0" err="1" smtClean="0"/>
                        <a:t>Btec</a:t>
                      </a:r>
                      <a:r>
                        <a:rPr lang="en-GB" sz="1400" baseline="0" dirty="0" smtClean="0"/>
                        <a:t> music YOU get to choose the music you want to perform and the instrument you perform it on. The groups are smaller than in Year 9. Most of the lessons are spent doing practical activities. </a:t>
                      </a:r>
                      <a:endParaRPr lang="en-GB" sz="1400" dirty="0"/>
                    </a:p>
                  </a:txBody>
                  <a:tcPr/>
                </a:tc>
                <a:extLst>
                  <a:ext uri="{0D108BD9-81ED-4DB2-BD59-A6C34878D82A}">
                    <a16:rowId xmlns:a16="http://schemas.microsoft.com/office/drawing/2014/main" val="2932951275"/>
                  </a:ext>
                </a:extLst>
              </a:tr>
              <a:tr h="868885">
                <a:tc>
                  <a:txBody>
                    <a:bodyPr/>
                    <a:lstStyle/>
                    <a:p>
                      <a:r>
                        <a:rPr lang="en-GB" sz="2000" b="1" dirty="0" smtClean="0"/>
                        <a:t>What are the pre-course requirements?</a:t>
                      </a:r>
                      <a:endParaRPr lang="en-GB" sz="2000" b="1" dirty="0"/>
                    </a:p>
                  </a:txBody>
                  <a:tcPr anchor="ctr"/>
                </a:tc>
                <a:tc>
                  <a:txBody>
                    <a:bodyPr/>
                    <a:lstStyle/>
                    <a:p>
                      <a:r>
                        <a:rPr lang="en-GB" sz="1400" dirty="0" smtClean="0"/>
                        <a:t>An</a:t>
                      </a:r>
                      <a:r>
                        <a:rPr lang="en-GB" sz="1400" baseline="0" dirty="0" smtClean="0"/>
                        <a:t> ability to play an instrument or sing or rap would be an advantage but most of you will have learned to do that in Key stage three anyway. A positive attitude and the ability to work independently would serve you well. </a:t>
                      </a:r>
                      <a:endParaRPr lang="en-GB" sz="1400" dirty="0"/>
                    </a:p>
                  </a:txBody>
                  <a:tcPr/>
                </a:tc>
                <a:extLst>
                  <a:ext uri="{0D108BD9-81ED-4DB2-BD59-A6C34878D82A}">
                    <a16:rowId xmlns:a16="http://schemas.microsoft.com/office/drawing/2014/main" val="3425784889"/>
                  </a:ext>
                </a:extLst>
              </a:tr>
              <a:tr h="868885">
                <a:tc>
                  <a:txBody>
                    <a:bodyPr/>
                    <a:lstStyle/>
                    <a:p>
                      <a:r>
                        <a:rPr lang="en-GB" sz="2000" b="1" dirty="0" smtClean="0"/>
                        <a:t>What other</a:t>
                      </a:r>
                      <a:r>
                        <a:rPr lang="en-GB" sz="2000" b="1" baseline="0" dirty="0" smtClean="0"/>
                        <a:t> subject(s) does it combine well with?</a:t>
                      </a:r>
                      <a:endParaRPr lang="en-GB" sz="2000" b="1" dirty="0"/>
                    </a:p>
                  </a:txBody>
                  <a:tcPr anchor="ctr"/>
                </a:tc>
                <a:tc>
                  <a:txBody>
                    <a:bodyPr/>
                    <a:lstStyle/>
                    <a:p>
                      <a:r>
                        <a:rPr lang="en-GB" sz="1400" dirty="0" smtClean="0"/>
                        <a:t>Studies have shown that doing</a:t>
                      </a:r>
                      <a:r>
                        <a:rPr lang="en-GB" sz="1400" baseline="0" dirty="0" smtClean="0"/>
                        <a:t> music can help you to improve in other areas such as maths, pattern recognition skills and language and reasoning skills. </a:t>
                      </a:r>
                      <a:endParaRPr lang="en-GB" sz="1400" dirty="0"/>
                    </a:p>
                  </a:txBody>
                  <a:tcPr/>
                </a:tc>
                <a:extLst>
                  <a:ext uri="{0D108BD9-81ED-4DB2-BD59-A6C34878D82A}">
                    <a16:rowId xmlns:a16="http://schemas.microsoft.com/office/drawing/2014/main" val="2514123851"/>
                  </a:ext>
                </a:extLst>
              </a:tr>
            </a:tbl>
          </a:graphicData>
        </a:graphic>
      </p:graphicFrame>
    </p:spTree>
    <p:extLst>
      <p:ext uri="{BB962C8B-B14F-4D97-AF65-F5344CB8AC3E}">
        <p14:creationId xmlns:p14="http://schemas.microsoft.com/office/powerpoint/2010/main" val="2092046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319</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 Khera (Staff)</dc:creator>
  <cp:lastModifiedBy>C Ramsay (Staff)</cp:lastModifiedBy>
  <cp:revision>5</cp:revision>
  <dcterms:created xsi:type="dcterms:W3CDTF">2020-09-18T12:15:18Z</dcterms:created>
  <dcterms:modified xsi:type="dcterms:W3CDTF">2021-02-22T14:28:17Z</dcterms:modified>
</cp:coreProperties>
</file>